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2" r:id="rId6"/>
    <p:sldId id="283" r:id="rId7"/>
    <p:sldId id="284" r:id="rId8"/>
    <p:sldId id="285" r:id="rId9"/>
    <p:sldId id="287" r:id="rId10"/>
    <p:sldId id="28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100" d="100"/>
          <a:sy n="100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microsoft.com/office/2017/06/relationships/model3d" Target="../media/model3d1.glb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dirty="0"/>
              <a:t>The Making Of My Web Application Programming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>
                <a:solidFill>
                  <a:srgbClr val="5792BA"/>
                </a:solidFill>
              </a:rPr>
              <a:t>By: Jeremy Whitenect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Laptop Computer">
                <a:extLst>
                  <a:ext uri="{FF2B5EF4-FFF2-40B4-BE49-F238E27FC236}">
                    <a16:creationId xmlns:a16="http://schemas.microsoft.com/office/drawing/2014/main" id="{D0CB8D29-2FB2-821F-DEB4-87AE5E4ECFB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7804601"/>
                  </p:ext>
                </p:extLst>
              </p:nvPr>
            </p:nvGraphicFramePr>
            <p:xfrm>
              <a:off x="1481099" y="1342140"/>
              <a:ext cx="4503892" cy="418810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503892" cy="4188101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696930" ay="2159822" az="41331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683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Laptop Computer">
                <a:extLst>
                  <a:ext uri="{FF2B5EF4-FFF2-40B4-BE49-F238E27FC236}">
                    <a16:creationId xmlns:a16="http://schemas.microsoft.com/office/drawing/2014/main" id="{D0CB8D29-2FB2-821F-DEB4-87AE5E4ECF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81099" y="1342140"/>
                <a:ext cx="4503892" cy="418810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B3897FC-A693-4656-8FCD-CF609C3B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645FCB-A158-E667-81CD-E4501155B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00" y="643467"/>
            <a:ext cx="3946393" cy="19562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dirty="0"/>
              <a:t>Different Levels of Access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A9767E8-6611-B839-9F11-B8670A9E4FCC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5139768" y="643467"/>
            <a:ext cx="6430560" cy="1956298"/>
          </a:xfr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 marL="285750" indent="-285750" algn="l">
              <a:buFontTx/>
              <a:buChar char="-"/>
            </a:pPr>
            <a:r>
              <a:rPr lang="en-US" dirty="0"/>
              <a:t>To determine which should users should have access to which pages is surprisingly simple.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I just had to use extra request matchers in the security so that, for example, as long as a user has the “ROLE_ADMIN” role (which is a string in the user entity), they can access everything that starts with the “admin/” path.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The second screenshot is logic to send a user to their respective main page depending on their role. 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There’s a default success page so that’s where a user goes if they don’t have one of the three roles for whatever reason.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4CBDF2-7386-E282-60B6-9B204A705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8" y="3473473"/>
            <a:ext cx="4010825" cy="206557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50C7260-B0EA-4B69-927F-A414658E9F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659" y="3820460"/>
            <a:ext cx="0" cy="1371600"/>
          </a:xfrm>
          <a:prstGeom prst="line">
            <a:avLst/>
          </a:prstGeom>
          <a:ln w="19050">
            <a:solidFill>
              <a:schemeClr val="tx1">
                <a:lumMod val="7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7BAF2C5-3298-0D0F-230C-604DBC09D8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768" y="3396989"/>
            <a:ext cx="6430560" cy="221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413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D32A07D-C646-4CC0-BA93-76707E70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2B9461-06A8-0565-7933-D41723CB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7376" y="835383"/>
            <a:ext cx="3920773" cy="87911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4200" dirty="0"/>
              <a:t>Users and Inheritance in a 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E0CA1-6F19-13FF-49F2-059266754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7380" y="1866901"/>
            <a:ext cx="3920769" cy="47720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FontTx/>
              <a:buChar char="-"/>
            </a:pPr>
            <a:r>
              <a:rPr lang="en-US" sz="1200" dirty="0"/>
              <a:t>To make it so only certain users could have certain attributes while all still being users, I knew inheritance would be needed.</a:t>
            </a:r>
            <a:endParaRPr lang="en-US" sz="2000" dirty="0">
              <a:solidFill>
                <a:srgbClr val="B562A4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200" dirty="0"/>
              <a:t>To do this, I use @Inheritance with type joined so that anything that inherits a user is its own table with an id that links to the user table.</a:t>
            </a:r>
            <a:endParaRPr lang="en-US" sz="2000" dirty="0">
              <a:solidFill>
                <a:srgbClr val="B562A4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200" dirty="0"/>
              <a:t>@DiscriminatorColumn is how you can tell a set of data belongs to an inherited table within the main table, and @DiscriminatorValue is what that value is.</a:t>
            </a:r>
            <a:endParaRPr lang="en-US" sz="2000" dirty="0">
              <a:solidFill>
                <a:srgbClr val="B562A4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200" dirty="0"/>
              <a:t>As you can see with this example, doing things this way means that a Trainer is still a User with all those attributes but still can have aspects unique to it, like it’s list of shifts.</a:t>
            </a:r>
            <a:endParaRPr lang="en-US" sz="2000" dirty="0">
              <a:solidFill>
                <a:srgbClr val="B562A4"/>
              </a:solidFill>
            </a:endParaRPr>
          </a:p>
          <a:p>
            <a:pPr marL="171450" indent="-171450">
              <a:buFontTx/>
              <a:buChar char="-"/>
            </a:pP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5AB2E5-4626-8F84-26B4-CE4ED5CEBF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862" r="-1" b="3769"/>
          <a:stretch/>
        </p:blipFill>
        <p:spPr>
          <a:xfrm>
            <a:off x="-1" y="10"/>
            <a:ext cx="7537704" cy="3428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E92442-332C-4D04-B9E3-BDF0F28E0B5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732" r="-1" b="23812"/>
          <a:stretch/>
        </p:blipFill>
        <p:spPr>
          <a:xfrm>
            <a:off x="20" y="3429000"/>
            <a:ext cx="6654277" cy="302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076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501E2-FA70-2B48-18B2-E1C8C5A45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Looks Like in the DB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6838E0-F027-4E75-A55E-3C6DC6B35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851" y="2080437"/>
            <a:ext cx="9097645" cy="11145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78BEA3-58FD-1A17-8EB0-222626049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9381" y="3662982"/>
            <a:ext cx="2562583" cy="6192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25FCCC-5835-62D9-53F8-22EDB8EB2697}"/>
              </a:ext>
            </a:extLst>
          </p:cNvPr>
          <p:cNvSpPr txBox="1"/>
          <p:nvPr/>
        </p:nvSpPr>
        <p:spPr>
          <a:xfrm>
            <a:off x="2586273" y="1711105"/>
            <a:ext cx="70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Table</a:t>
            </a:r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46723E-A9DF-A446-3A8E-D9E1A05C0AF9}"/>
              </a:ext>
            </a:extLst>
          </p:cNvPr>
          <p:cNvSpPr txBox="1"/>
          <p:nvPr/>
        </p:nvSpPr>
        <p:spPr>
          <a:xfrm>
            <a:off x="2580946" y="3244334"/>
            <a:ext cx="70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Trainer Table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87B9B-9348-740A-909D-A0DE82D00EFC}"/>
              </a:ext>
            </a:extLst>
          </p:cNvPr>
          <p:cNvSpPr txBox="1"/>
          <p:nvPr/>
        </p:nvSpPr>
        <p:spPr>
          <a:xfrm>
            <a:off x="2580946" y="4372175"/>
            <a:ext cx="70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Shift Table</a:t>
            </a:r>
            <a:endParaRPr lang="en-CA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2C84CBE-EDCD-925C-DDE0-36A1DD3FD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2273" y="4861105"/>
            <a:ext cx="5896798" cy="57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710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726E0AA-ACAD-4929-A688-C5F6D3E37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38215F-EA37-F188-FFB7-F7EEFA923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00" y="4208220"/>
            <a:ext cx="3947771" cy="1850651"/>
          </a:xfrm>
        </p:spPr>
        <p:txBody>
          <a:bodyPr>
            <a:normAutofit/>
          </a:bodyPr>
          <a:lstStyle/>
          <a:p>
            <a:pPr algn="l"/>
            <a:r>
              <a:rPr lang="en-US" sz="3600" dirty="0"/>
              <a:t>How Models Can Be Used</a:t>
            </a:r>
            <a:endParaRPr lang="en-CA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D313A6-2383-CEE8-AE2E-84D8A54BB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54" y="643467"/>
            <a:ext cx="3932736" cy="303803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BDF5F1-11B9-42EB-800A-B3D749BB4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659" y="1476686"/>
            <a:ext cx="0" cy="1371600"/>
          </a:xfrm>
          <a:prstGeom prst="line">
            <a:avLst/>
          </a:prstGeom>
          <a:ln w="19050">
            <a:solidFill>
              <a:schemeClr val="tx1">
                <a:lumMod val="7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1068147-E166-E49D-B106-212FE3426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1325" y="1143548"/>
            <a:ext cx="6319001" cy="20378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EBE03-529F-4188-DB2C-E52B4A363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1324" y="3314700"/>
            <a:ext cx="6319003" cy="3371850"/>
          </a:xfrm>
        </p:spPr>
        <p:txBody>
          <a:bodyPr anchor="ctr">
            <a:normAutofit lnSpcReduction="10000"/>
          </a:bodyPr>
          <a:lstStyle/>
          <a:p>
            <a:pPr>
              <a:buFontTx/>
              <a:buChar char="-"/>
            </a:pPr>
            <a:r>
              <a:rPr lang="en-US" sz="1600" dirty="0"/>
              <a:t>This is just one of a few examples in my code.</a:t>
            </a:r>
          </a:p>
          <a:p>
            <a:pPr>
              <a:buFontTx/>
              <a:buChar char="-"/>
            </a:pPr>
            <a:r>
              <a:rPr lang="en-US" sz="1600" dirty="0"/>
              <a:t>On my main page, there are login and logout buttons, as well as a button for each role’s main page.</a:t>
            </a:r>
          </a:p>
          <a:p>
            <a:pPr>
              <a:buFontTx/>
              <a:buChar char="-"/>
            </a:pPr>
            <a:r>
              <a:rPr lang="en-US" sz="1600" dirty="0"/>
              <a:t>Using </a:t>
            </a:r>
            <a:r>
              <a:rPr lang="en-US" sz="1600" dirty="0" err="1"/>
              <a:t>thymeleaf</a:t>
            </a:r>
            <a:r>
              <a:rPr lang="en-US" sz="1600" dirty="0"/>
              <a:t> and a model, I’ve created a variable to check for each role as well as being logged in.</a:t>
            </a:r>
          </a:p>
          <a:p>
            <a:pPr>
              <a:buFontTx/>
              <a:buChar char="-"/>
            </a:pPr>
            <a:r>
              <a:rPr lang="en-US" sz="1600" dirty="0"/>
              <a:t>This way, I can hide the buttons for login/logout based on the login state and hide the role page buttons based on the current role of the user.</a:t>
            </a:r>
          </a:p>
          <a:p>
            <a:pPr>
              <a:buFontTx/>
              <a:buChar char="-"/>
            </a:pPr>
            <a:r>
              <a:rPr lang="en-US" sz="1600" dirty="0"/>
              <a:t>I’ve used models many places elsewhere, with notable examples including posting with </a:t>
            </a:r>
            <a:r>
              <a:rPr lang="en-US" sz="1600" dirty="0" err="1"/>
              <a:t>thymeleaf</a:t>
            </a:r>
            <a:r>
              <a:rPr lang="en-US" sz="1600" dirty="0"/>
              <a:t> and using them to list all members, trainers, etc.</a:t>
            </a:r>
          </a:p>
        </p:txBody>
      </p:sp>
    </p:spTree>
    <p:extLst>
      <p:ext uri="{BB962C8B-B14F-4D97-AF65-F5344CB8AC3E}">
        <p14:creationId xmlns:p14="http://schemas.microsoft.com/office/powerpoint/2010/main" val="741481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3897FC-A693-4656-8FCD-CF609C3B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B04065-084F-E512-082C-1BF703AE4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00" y="643467"/>
            <a:ext cx="3946393" cy="1956298"/>
          </a:xfrm>
        </p:spPr>
        <p:txBody>
          <a:bodyPr>
            <a:normAutofit/>
          </a:bodyPr>
          <a:lstStyle/>
          <a:p>
            <a:pPr algn="l"/>
            <a:r>
              <a:rPr lang="en-US" sz="3600"/>
              <a:t>Making It So There’s Always An Admin</a:t>
            </a:r>
            <a:endParaRPr lang="en-CA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9F753-BAA2-CB2A-A9B2-4CC33326D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9768" y="643466"/>
            <a:ext cx="6430560" cy="2785533"/>
          </a:xfrm>
        </p:spPr>
        <p:txBody>
          <a:bodyPr anchor="ctr">
            <a:normAutofit fontScale="62500" lnSpcReduction="20000"/>
          </a:bodyPr>
          <a:lstStyle/>
          <a:p>
            <a:r>
              <a:rPr lang="en-US" dirty="0"/>
              <a:t>Admins are what make this work, being able to create other accounts and change aspects of them.</a:t>
            </a:r>
          </a:p>
          <a:p>
            <a:r>
              <a:rPr lang="en-US" dirty="0"/>
              <a:t>As a result, an admin should always be in the database without manually having to add one at the </a:t>
            </a:r>
            <a:r>
              <a:rPr lang="en-US" dirty="0" err="1"/>
              <a:t>db</a:t>
            </a:r>
            <a:r>
              <a:rPr lang="en-US" dirty="0"/>
              <a:t> level.</a:t>
            </a:r>
          </a:p>
          <a:p>
            <a:r>
              <a:rPr lang="en-US" dirty="0"/>
              <a:t>To do this, I first made a util class with a method that just makes an admin.</a:t>
            </a:r>
          </a:p>
          <a:p>
            <a:r>
              <a:rPr lang="en-US" dirty="0"/>
              <a:t>Then, I made another class being “</a:t>
            </a:r>
            <a:r>
              <a:rPr lang="en-US" dirty="0" err="1"/>
              <a:t>AppStartupRunner</a:t>
            </a:r>
            <a:r>
              <a:rPr lang="en-US" dirty="0"/>
              <a:t>” which extends  </a:t>
            </a:r>
            <a:r>
              <a:rPr lang="en-US" dirty="0" err="1"/>
              <a:t>CommandLineRunner</a:t>
            </a:r>
            <a:r>
              <a:rPr lang="en-US" dirty="0"/>
              <a:t>, meaning that this runs when app is started.</a:t>
            </a:r>
          </a:p>
          <a:p>
            <a:r>
              <a:rPr lang="en-US" dirty="0"/>
              <a:t>Then, after initializing the </a:t>
            </a:r>
            <a:r>
              <a:rPr lang="en-US" dirty="0" err="1"/>
              <a:t>AdminInitializer</a:t>
            </a:r>
            <a:r>
              <a:rPr lang="en-US" dirty="0"/>
              <a:t>, all I had to do was override the run method and run the </a:t>
            </a:r>
            <a:r>
              <a:rPr lang="en-US" dirty="0" err="1"/>
              <a:t>initAdmin</a:t>
            </a:r>
            <a:r>
              <a:rPr lang="en-US" dirty="0"/>
              <a:t> method inside of it.</a:t>
            </a:r>
          </a:p>
          <a:p>
            <a:r>
              <a:rPr lang="en-US" dirty="0"/>
              <a:t>Now, whenever there is not an admin in the </a:t>
            </a:r>
            <a:r>
              <a:rPr lang="en-US" dirty="0" err="1"/>
              <a:t>db</a:t>
            </a:r>
            <a:r>
              <a:rPr lang="en-US" dirty="0"/>
              <a:t>, this one will be made.</a:t>
            </a: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AD31BF-4DF9-310E-DA19-159F52BE3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8" y="3267918"/>
            <a:ext cx="4010825" cy="247668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50C7260-B0EA-4B69-927F-A414658E9F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659" y="3820460"/>
            <a:ext cx="0" cy="1371600"/>
          </a:xfrm>
          <a:prstGeom prst="line">
            <a:avLst/>
          </a:prstGeom>
          <a:ln w="19050">
            <a:solidFill>
              <a:schemeClr val="tx1">
                <a:lumMod val="7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5933FFBD-3964-0C70-79F3-E1BEA73B81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768" y="3630096"/>
            <a:ext cx="6430560" cy="175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515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A071B-5CDC-E37E-B9F6-34591546F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/>
              <a:t>Other Things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62F81-C123-BE81-33BA-8A3563892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77879"/>
            <a:ext cx="5708386" cy="4403896"/>
          </a:xfrm>
        </p:spPr>
        <p:txBody>
          <a:bodyPr anchor="t">
            <a:normAutofit lnSpcReduction="10000"/>
          </a:bodyPr>
          <a:lstStyle/>
          <a:p>
            <a:r>
              <a:rPr lang="en-US" dirty="0"/>
              <a:t>Obviously, there’s a lot of other stuff that went into this project (as can be seen here).</a:t>
            </a:r>
          </a:p>
          <a:p>
            <a:r>
              <a:rPr lang="en-US" dirty="0"/>
              <a:t>I just wanted to show the most interesting parts, as well as the parts that would likely differ from my classmates’ projects.</a:t>
            </a:r>
          </a:p>
          <a:p>
            <a:r>
              <a:rPr lang="en-US" dirty="0"/>
              <a:t>Now is the time to ask if there’s any specific code you want to see before I run the web app to show the website side.</a:t>
            </a:r>
            <a:endParaRPr lang="en-CA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D1E4A96-A528-4A86-9B45-D2D8692A2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181" y="1998132"/>
            <a:ext cx="4793381" cy="344976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AF94064-8268-4679-B04C-985065FDF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5880" y="2177879"/>
            <a:ext cx="4385983" cy="309027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510DF2-E971-153C-41FE-77BD449E8E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6032" y="2353863"/>
            <a:ext cx="848874" cy="27383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D49CFA-0EA9-9889-1121-0E1F234AF9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7807" y="2349147"/>
            <a:ext cx="824321" cy="274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6286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Integer pillars</Template>
  <TotalTime>68</TotalTime>
  <Words>600</Words>
  <Application>Microsoft Office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 Nova</vt:lpstr>
      <vt:lpstr>Arial Nova Light</vt:lpstr>
      <vt:lpstr>Wingdings 2</vt:lpstr>
      <vt:lpstr>SlateVTI</vt:lpstr>
      <vt:lpstr>The Making Of My Web Application Programming Project</vt:lpstr>
      <vt:lpstr>Different Levels of Access</vt:lpstr>
      <vt:lpstr>Users and Inheritance in a DB</vt:lpstr>
      <vt:lpstr>What it Looks Like in the DB</vt:lpstr>
      <vt:lpstr>How Models Can Be Used</vt:lpstr>
      <vt:lpstr>Making It So There’s Always An Admin</vt:lpstr>
      <vt:lpstr>Other Things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Jeremy Whitenect</dc:creator>
  <cp:lastModifiedBy>Jeremy Whitenect</cp:lastModifiedBy>
  <cp:revision>9</cp:revision>
  <dcterms:created xsi:type="dcterms:W3CDTF">2024-11-22T12:34:12Z</dcterms:created>
  <dcterms:modified xsi:type="dcterms:W3CDTF">2024-11-22T13:43:01Z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